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25-Jan-21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25-Jan-21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25-Jan-21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25-Jan-21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25-Jan-21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25-Jan-21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25-Jan-21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25-Jan-21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25-Jan-21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25-Jan-21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25-Jan-21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25-Jan-21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25-Jan-21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Industrial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smtClean="0">
                <a:latin typeface="Times New Roman" pitchFamily="18" charset="0"/>
                <a:cs typeface="Times New Roman" pitchFamily="18" charset="0"/>
              </a:rPr>
              <a:t>Model and Simulate 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for Magnetic Transmission Lines.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10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84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Industrial Applications </a:t>
            </a:r>
            <a:r>
              <a:rPr lang="en-US" dirty="0">
                <a:latin typeface="Times New Roman" pitchFamily="18" charset="0"/>
                <a:cs typeface="Times New Roman" pitchFamily="18" charset="0"/>
              </a:rPr>
              <a:t>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226040" cy="503237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Brown’s Equations (1962) dictate energy minimization:</a:t>
                </a:r>
              </a:p>
              <a:p>
                <a:r>
                  <a:rPr lang="en-US" dirty="0" smtClean="0">
                    <a:latin typeface="Times New Roman" panose="02020603050405020304" pitchFamily="18" charset="0"/>
                    <a:cs typeface="Times New Roman" panose="02020603050405020304" pitchFamily="18" charset="0"/>
                  </a:rPr>
                  <a:t>Exchange Energy: Interactions with neighboring spins. The derivative of magnetization must be minimized i.e. the neighbouring spins must be aligned.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𝑒𝑥𝑐h</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m:t>
                      </m:r>
                      <m:nary>
                        <m:naryPr>
                          <m:chr m:val="∭"/>
                          <m:limLoc m:val="undOvr"/>
                          <m:subHide m:val="on"/>
                          <m:supHide m:val="on"/>
                          <m:ctrlPr>
                            <a:rPr lang="en-US" b="0" i="1" smtClean="0">
                              <a:latin typeface="Cambria Math" panose="02040503050406030204" pitchFamily="18" charset="0"/>
                              <a:cs typeface="Times New Roman" panose="02020603050405020304" pitchFamily="18" charset="0"/>
                            </a:rPr>
                          </m:ctrlPr>
                        </m:naryPr>
                        <m:sub/>
                        <m:sup/>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𝑥</m:t>
                                      </m:r>
                                    </m:sub>
                                  </m:sSub>
                                </m:e>
                              </m:d>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𝑦</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𝑧</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Anisotropy Energy: Difficulty of Alignment depends on the direction. The dot product of Magnetization with direction is a nonlinear function due to crystal structure. Spins must align along the easy direction.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𝐾</m:t>
                      </m:r>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𝒎</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 </a:t>
                </a: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𝑍𝑒𝑒𝑚𝑎𝑛</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b="0" i="1" smtClean="0">
                              <a:latin typeface="Cambria Math" panose="02040503050406030204" pitchFamily="18" charset="0"/>
                              <a:cs typeface="Times New Roman" panose="02020603050405020304" pitchFamily="18" charset="0"/>
                            </a:rPr>
                            <m:t>0</m:t>
                          </m:r>
                        </m:sub>
                      </m:sSub>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smtClean="0">
                              <a:latin typeface="Cambria Math" panose="02040503050406030204" pitchFamily="18" charset="0"/>
                              <a:cs typeface="Times New Roman" panose="02020603050405020304" pitchFamily="18" charset="0"/>
                            </a:rPr>
                            <m:t>𝑴</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𝑯</m:t>
                              </m:r>
                            </m:e>
                            <m:sub>
                              <m:r>
                                <a:rPr lang="en-US" b="0" i="1" smtClean="0">
                                  <a:latin typeface="Cambria Math" panose="02040503050406030204" pitchFamily="18" charset="0"/>
                                  <a:cs typeface="Times New Roman" panose="02020603050405020304" pitchFamily="18" charset="0"/>
                                </a:rPr>
                                <m:t>𝑎𝑝𝑝𝑙𝑖𝑒𝑑</m:t>
                              </m:r>
                            </m:sub>
                          </m:sSub>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Demagnetizing Field (dipole-dipole) Energy: The field due to net magnetic moment of bound volume/ surface magnetic poles. Long distance interaction between spins leads to favorable configurations.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𝑑𝑒𝑚𝑎𝑔</m:t>
                          </m:r>
                        </m:sub>
                      </m:sSub>
                      <m:r>
                        <a:rPr lang="en-US" i="1">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𝜇</m:t>
                              </m:r>
                            </m:e>
                            <m:sub>
                              <m:r>
                                <a:rPr lang="en-US" i="1">
                                  <a:latin typeface="Cambria Math" panose="02040503050406030204" pitchFamily="18" charset="0"/>
                                  <a:cs typeface="Times New Roman" panose="02020603050405020304" pitchFamily="18" charset="0"/>
                                </a:rPr>
                                <m:t>0</m:t>
                              </m:r>
                            </m:sub>
                          </m:sSub>
                        </m:num>
                        <m:den>
                          <m:r>
                            <a:rPr lang="en-US" b="0" i="1" smtClean="0">
                              <a:latin typeface="Cambria Math" panose="02040503050406030204" pitchFamily="18" charset="0"/>
                              <a:cs typeface="Times New Roman" panose="02020603050405020304" pitchFamily="18" charset="0"/>
                            </a:rPr>
                            <m:t>2</m:t>
                          </m:r>
                        </m:den>
                      </m:f>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a:latin typeface="Cambria Math" panose="02040503050406030204" pitchFamily="18" charset="0"/>
                              <a:cs typeface="Times New Roman" panose="02020603050405020304" pitchFamily="18" charset="0"/>
                            </a:rPr>
                            <m:t>𝑴</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𝑯</m:t>
                              </m:r>
                            </m:e>
                            <m:sub>
                              <m:r>
                                <a:rPr lang="en-US" i="1">
                                  <a:latin typeface="Cambria Math" panose="02040503050406030204" pitchFamily="18" charset="0"/>
                                  <a:cs typeface="Times New Roman" panose="02020603050405020304" pitchFamily="18" charset="0"/>
                                </a:rPr>
                                <m:t>𝑑</m:t>
                              </m:r>
                            </m:sub>
                          </m:sSub>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226040" cy="5032375"/>
              </a:xfrm>
              <a:blipFill>
                <a:blip r:embed="rId2"/>
                <a:stretch>
                  <a:fillRect l="-53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susceptibility tensor is used to relate Magnetization and Field 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7" name="Picture 6"/>
          <p:cNvPicPr>
            <a:picLocks noChangeAspect="1"/>
          </p:cNvPicPr>
          <p:nvPr/>
        </p:nvPicPr>
        <p:blipFill>
          <a:blip r:embed="rId3"/>
          <a:stretch>
            <a:fillRect/>
          </a:stretch>
        </p:blipFill>
        <p:spPr>
          <a:xfrm>
            <a:off x="6008914" y="1825625"/>
            <a:ext cx="5797376" cy="4351338"/>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Industrial Applications </a:t>
            </a:r>
            <a:r>
              <a:rPr lang="en-US" dirty="0">
                <a:latin typeface="Times New Roman" pitchFamily="18" charset="0"/>
                <a:cs typeface="Times New Roman" pitchFamily="18" charset="0"/>
              </a:rPr>
              <a:t>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2295673"/>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2295673"/>
                <a:ext cx="4841240" cy="2760307"/>
              </a:xfrm>
              <a:prstGeom prst="rect">
                <a:avLst/>
              </a:prstGeom>
              <a:blipFill>
                <a:blip r:embed="rId2"/>
                <a:stretch>
                  <a:fillRect l="-1637" t="-177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9101"/>
            <a:ext cx="5100747" cy="3828469"/>
          </a:xfrm>
          <a:prstGeom prst="rect">
            <a:avLst/>
          </a:prstGeom>
          <a:ln>
            <a:solidFill>
              <a:schemeClr val="tx1"/>
            </a:solidFill>
          </a:ln>
        </p:spPr>
      </p:pic>
      <p:sp>
        <p:nvSpPr>
          <p:cNvPr id="6" name="Footer Placeholder 3"/>
          <p:cNvSpPr>
            <a:spLocks noGrp="1"/>
          </p:cNvSpPr>
          <p:nvPr>
            <p:ph type="ftr" sz="quarter" idx="11"/>
          </p:nvPr>
        </p:nvSpPr>
        <p:spPr>
          <a:xfrm>
            <a:off x="3363687" y="6356350"/>
            <a:ext cx="4114800" cy="365125"/>
          </a:xfrm>
        </p:spPr>
        <p:txBody>
          <a:bodyPr/>
          <a:lstStyle/>
          <a:p>
            <a:r>
              <a:rPr lang="en-US" dirty="0" smtClean="0"/>
              <a:t>Modeling and Simulation of Magnetic Transmission Lines</a:t>
            </a:r>
            <a:endParaRPr lang="en-US" dirty="0"/>
          </a:p>
        </p:txBody>
      </p:sp>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895851"/>
          </a:xfrm>
        </p:spPr>
        <p:txBody>
          <a:bodyPr>
            <a:normAutofit fontScale="925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FMR spectroscopic technique is a standard tool for probing spin waves and spin dynamics. FMR probes the sample magnetization resulting from the magnetic moments of dipolar-coupled but unpaired electrons.</a:t>
            </a:r>
          </a:p>
          <a:p>
            <a:r>
              <a:rPr lang="en-US" dirty="0" smtClean="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rotWithShape="1">
          <a:blip r:embed="rId2"/>
          <a:srcRect l="49352"/>
          <a:stretch/>
        </p:blipFill>
        <p:spPr>
          <a:xfrm>
            <a:off x="7158446" y="2123458"/>
            <a:ext cx="4195354" cy="4232892"/>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38200" y="2123458"/>
            <a:ext cx="5721105" cy="4232892"/>
          </a:xfrm>
          <a:prstGeom prst="rect">
            <a:avLst/>
          </a:prstGeom>
          <a:ln>
            <a:solidFill>
              <a:schemeClr val="tx1"/>
            </a:solidFill>
          </a:ln>
        </p:spPr>
      </p:pic>
      <p:sp>
        <p:nvSpPr>
          <p:cNvPr id="6" name="TextBox 5"/>
          <p:cNvSpPr txBox="1"/>
          <p:nvPr/>
        </p:nvSpPr>
        <p:spPr>
          <a:xfrm>
            <a:off x="949448" y="1619794"/>
            <a:ext cx="9732151"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The Polarization of the incident linearly Polarized wave changes as it moves across the saturated ferrite.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3.3. Gyromagnetic Resonance due to Gaussian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3" name="Picture 2"/>
          <p:cNvPicPr>
            <a:picLocks noChangeAspect="1"/>
          </p:cNvPicPr>
          <p:nvPr/>
        </p:nvPicPr>
        <p:blipFill>
          <a:blip r:embed="rId2"/>
          <a:stretch>
            <a:fillRect/>
          </a:stretch>
        </p:blipFill>
        <p:spPr>
          <a:xfrm>
            <a:off x="2281805" y="2018631"/>
            <a:ext cx="7628390" cy="4337719"/>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
        <p:nvSpPr>
          <p:cNvPr id="3" name="Rectangle 2"/>
          <p:cNvSpPr/>
          <p:nvPr/>
        </p:nvSpPr>
        <p:spPr>
          <a:xfrm>
            <a:off x="753493" y="1709330"/>
            <a:ext cx="10600307"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The harmonic </a:t>
            </a:r>
            <a:r>
              <a:rPr lang="en-US" sz="2400" dirty="0">
                <a:latin typeface="Times New Roman" panose="02020603050405020304" pitchFamily="18" charset="0"/>
                <a:cs typeface="Times New Roman" panose="02020603050405020304" pitchFamily="18" charset="0"/>
              </a:rPr>
              <a:t>of the incident </a:t>
            </a:r>
            <a:r>
              <a:rPr lang="en-US" sz="2400" dirty="0" smtClean="0">
                <a:latin typeface="Times New Roman" panose="02020603050405020304" pitchFamily="18" charset="0"/>
                <a:cs typeface="Times New Roman" panose="02020603050405020304" pitchFamily="18" charset="0"/>
              </a:rPr>
              <a:t>Gaussian wave equal </a:t>
            </a:r>
            <a:r>
              <a:rPr lang="en-US" sz="2400" dirty="0">
                <a:latin typeface="Times New Roman" panose="02020603050405020304" pitchFamily="18" charset="0"/>
                <a:cs typeface="Times New Roman" panose="02020603050405020304" pitchFamily="18" charset="0"/>
              </a:rPr>
              <a:t>to the precession frequency of the magnetization (Larmor frequency</a:t>
            </a:r>
            <a:r>
              <a:rPr lang="en-US" sz="2400" dirty="0" smtClean="0">
                <a:latin typeface="Times New Roman" panose="02020603050405020304" pitchFamily="18" charset="0"/>
                <a:cs typeface="Times New Roman" panose="02020603050405020304" pitchFamily="18" charset="0"/>
              </a:rPr>
              <a:t>) gives rise to Gyromagnetic resonance.</a:t>
            </a:r>
            <a:endParaRPr lang="en-US" sz="2400" dirty="0"/>
          </a:p>
        </p:txBody>
      </p:sp>
      <p:pic>
        <p:nvPicPr>
          <p:cNvPr id="7" name="Picture 6"/>
          <p:cNvPicPr>
            <a:picLocks noChangeAspect="1"/>
          </p:cNvPicPr>
          <p:nvPr/>
        </p:nvPicPr>
        <p:blipFill>
          <a:blip r:embed="rId2"/>
          <a:stretch>
            <a:fillRect/>
          </a:stretch>
        </p:blipFill>
        <p:spPr>
          <a:xfrm>
            <a:off x="5804249" y="2870522"/>
            <a:ext cx="5549551" cy="3155632"/>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254698" y="2870522"/>
            <a:ext cx="5549551" cy="3155632"/>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
        <p:nvSpPr>
          <p:cNvPr id="3" name="Rectangle 2"/>
          <p:cNvSpPr/>
          <p:nvPr/>
        </p:nvSpPr>
        <p:spPr>
          <a:xfrm>
            <a:off x="540641" y="1820401"/>
            <a:ext cx="11110718" cy="101566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During Gyromagnetic Resonance, the per unit length Longitudinal Admittance and Transverse Impedance spike. This leads to a severe increase in the power dissipation in the Ferrite sample. The Transverse Inductance increases and Longitudinal Capacitance drops so the Reactive power consumption increases.</a:t>
            </a:r>
            <a:endParaRPr lang="en-US" sz="2000" dirty="0"/>
          </a:p>
        </p:txBody>
      </p:sp>
      <p:pic>
        <p:nvPicPr>
          <p:cNvPr id="6" name="Picture 5"/>
          <p:cNvPicPr>
            <a:picLocks noChangeAspect="1"/>
          </p:cNvPicPr>
          <p:nvPr/>
        </p:nvPicPr>
        <p:blipFill>
          <a:blip r:embed="rId2"/>
          <a:stretch>
            <a:fillRect/>
          </a:stretch>
        </p:blipFill>
        <p:spPr>
          <a:xfrm>
            <a:off x="5955873" y="3038975"/>
            <a:ext cx="5397928" cy="306941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521414" y="3038975"/>
            <a:ext cx="5434459" cy="3090188"/>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6458</TotalTime>
  <Words>4688</Words>
  <Application>Microsoft Office PowerPoint</Application>
  <PresentationFormat>Widescreen</PresentationFormat>
  <Paragraphs>767</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Industrial Applications of Magnetic Transmission Lines</vt:lpstr>
      <vt:lpstr>1. Industrial Applications of Magnetic Transmission Lines</vt:lpstr>
      <vt:lpstr>1.1. Introduction to Solid State Magnetism</vt:lpstr>
      <vt:lpstr>1.1. Magnetization and Permeability</vt:lpstr>
      <vt:lpstr>1.1. Properties of Magnetic Materials</vt:lpstr>
      <vt:lpstr>1.1. Sample Industrial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Source</vt:lpstr>
      <vt:lpstr>3.3. Gyromagnetic Resonance due to Gaussian Source</vt:lpstr>
      <vt:lpstr>3.3. Intrinsic Impedance and Propagation Constant</vt:lpstr>
      <vt:lpstr>3.3. Longitudinal Admittance and Transverse Impedance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1676</cp:revision>
  <dcterms:created xsi:type="dcterms:W3CDTF">2019-10-08T20:14:06Z</dcterms:created>
  <dcterms:modified xsi:type="dcterms:W3CDTF">2021-01-25T01:50:00Z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